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1987"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494" autoAdjust="0"/>
  </p:normalViewPr>
  <p:slideViewPr>
    <p:cSldViewPr snapToGrid="0">
      <p:cViewPr varScale="1">
        <p:scale>
          <a:sx n="104" d="100"/>
          <a:sy n="104" d="100"/>
        </p:scale>
        <p:origin x="792"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8BBA3B-0D23-40E9-843F-A7E153221A9A}" type="datetimeFigureOut">
              <a:rPr lang="en-US" smtClean="0"/>
              <a:t>12/20/2021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B04E0B-C416-4599-BBD3-C5241B01D0F8}" type="slidenum">
              <a:rPr lang="en-US" smtClean="0"/>
              <a:t>‹#›</a:t>
            </a:fld>
            <a:endParaRPr lang="en-US"/>
          </a:p>
        </p:txBody>
      </p:sp>
    </p:spTree>
    <p:extLst>
      <p:ext uri="{BB962C8B-B14F-4D97-AF65-F5344CB8AC3E}">
        <p14:creationId xmlns:p14="http://schemas.microsoft.com/office/powerpoint/2010/main" val="129265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46A70-E9A3-764D-9227-E2644EEB0E18}" type="slidenum">
              <a:rPr lang="en-US" smtClean="0"/>
              <a:t>1</a:t>
            </a:fld>
            <a:endParaRPr lang="en-US" dirty="0"/>
          </a:p>
        </p:txBody>
      </p:sp>
    </p:spTree>
    <p:extLst>
      <p:ext uri="{BB962C8B-B14F-4D97-AF65-F5344CB8AC3E}">
        <p14:creationId xmlns:p14="http://schemas.microsoft.com/office/powerpoint/2010/main" val="5787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D6D-0F0A-4D82-B187-DE6A4D23B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7C8D56-430A-42B3-A694-71821F9095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AFF6EB-6979-4F45-B0C2-378D1B77396A}"/>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5" name="Footer Placeholder 4">
            <a:extLst>
              <a:ext uri="{FF2B5EF4-FFF2-40B4-BE49-F238E27FC236}">
                <a16:creationId xmlns:a16="http://schemas.microsoft.com/office/drawing/2014/main" id="{160A39DF-1453-4B5A-B45D-8FED8CE2A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8989A-1E6F-4F03-98D9-EA8A92C22B3B}"/>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78606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5851-8A1A-453F-9C6A-ED640EE3E6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C3BCF9-3290-4977-8BCF-BE6094657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479DD-14A6-43DF-B62E-0946EF9EB468}"/>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5" name="Footer Placeholder 4">
            <a:extLst>
              <a:ext uri="{FF2B5EF4-FFF2-40B4-BE49-F238E27FC236}">
                <a16:creationId xmlns:a16="http://schemas.microsoft.com/office/drawing/2014/main" id="{7CFCBCEA-DED3-40ED-A0BA-F938E7878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A1BB9-DCD0-4BB0-B743-F2C7321A5B29}"/>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102216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F70DA9-87C8-467B-A73F-23A6D426B8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E38180-7D87-4C2C-ADDB-80F28930FE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E18FA-7834-46FD-B87B-DDFD3AF46C89}"/>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5" name="Footer Placeholder 4">
            <a:extLst>
              <a:ext uri="{FF2B5EF4-FFF2-40B4-BE49-F238E27FC236}">
                <a16:creationId xmlns:a16="http://schemas.microsoft.com/office/drawing/2014/main" id="{44D1111F-B7EB-4AE7-91B4-FA6FF092F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E522A-AB7A-431D-BF81-F555C08A757B}"/>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278163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FBCF-DBF3-4519-8542-F8F47F3E6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A483C-9F14-4E40-8B05-7139E49137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33DCC-BA6D-496F-AB51-950F3B07B66E}"/>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5" name="Footer Placeholder 4">
            <a:extLst>
              <a:ext uri="{FF2B5EF4-FFF2-40B4-BE49-F238E27FC236}">
                <a16:creationId xmlns:a16="http://schemas.microsoft.com/office/drawing/2014/main" id="{23E95D97-E088-48C5-A767-84F94CCC1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79565-2EC5-4029-B2DB-09E78D6353A1}"/>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132821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66E-AB47-4A52-AE9E-EF3AE5E2CE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373901-191B-499A-BBC1-F783DBF67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922D9B-B1E3-4DEF-BF8A-4070CC6F9B3F}"/>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5" name="Footer Placeholder 4">
            <a:extLst>
              <a:ext uri="{FF2B5EF4-FFF2-40B4-BE49-F238E27FC236}">
                <a16:creationId xmlns:a16="http://schemas.microsoft.com/office/drawing/2014/main" id="{9F50C177-E966-4DA0-B611-176467DDF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2023B-717C-4A50-9109-310438EF7F63}"/>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386007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DD94-6725-43E3-A8EF-F04E16971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C1EF5-A279-4EB7-92CB-F5B8C82FBB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2A29F0-31C8-4470-ADE8-AFA8BF91B7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119765-7DF0-472A-A294-40D264D2BBD7}"/>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6" name="Footer Placeholder 5">
            <a:extLst>
              <a:ext uri="{FF2B5EF4-FFF2-40B4-BE49-F238E27FC236}">
                <a16:creationId xmlns:a16="http://schemas.microsoft.com/office/drawing/2014/main" id="{634CDDA1-A8A1-409B-A925-A516505B2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23941-310E-475B-9151-5E9286049B34}"/>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157083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3DFF-9380-452B-BCDE-32E7AC3347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D30A90-3A36-4A45-BCD6-95CA4B842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783DD8-D05D-4624-91DA-5688074031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4DEE3-BC77-4CB8-BC9F-B4BFFC785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F7F5B-F533-4171-83A4-2B57F5CC31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107E91-9814-4AF7-965E-513982577FCE}"/>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8" name="Footer Placeholder 7">
            <a:extLst>
              <a:ext uri="{FF2B5EF4-FFF2-40B4-BE49-F238E27FC236}">
                <a16:creationId xmlns:a16="http://schemas.microsoft.com/office/drawing/2014/main" id="{F503BE52-550E-474F-A82A-B0644D1B61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4901A8-B917-4633-975B-6234CDC3154E}"/>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129787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AA5F-4ADA-46D9-B9E7-E71F018102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F95A72-81F3-4778-BE53-923DC3E332DA}"/>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4" name="Footer Placeholder 3">
            <a:extLst>
              <a:ext uri="{FF2B5EF4-FFF2-40B4-BE49-F238E27FC236}">
                <a16:creationId xmlns:a16="http://schemas.microsoft.com/office/drawing/2014/main" id="{BCC943FB-6B72-4A1D-B8CA-2DFFA7928C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C320BC-EE8F-4768-8AEC-2D7AEB09BE32}"/>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365102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535F7-5F74-4856-A82E-DD38E8D1AA1A}"/>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3" name="Footer Placeholder 2">
            <a:extLst>
              <a:ext uri="{FF2B5EF4-FFF2-40B4-BE49-F238E27FC236}">
                <a16:creationId xmlns:a16="http://schemas.microsoft.com/office/drawing/2014/main" id="{8A64A891-41A0-4A93-A58D-4F74BBB289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06412-FF4D-43E5-B417-463B3BECA390}"/>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52644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E532-3C8C-45AB-802C-7E9A18DA6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3F6AB-9C1D-4CEA-A390-C0FA8DAC5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8A4672-551A-4E06-8927-55FA0F888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88751B-0144-43D2-A6E6-06BB05493AA2}"/>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6" name="Footer Placeholder 5">
            <a:extLst>
              <a:ext uri="{FF2B5EF4-FFF2-40B4-BE49-F238E27FC236}">
                <a16:creationId xmlns:a16="http://schemas.microsoft.com/office/drawing/2014/main" id="{2597F4FA-CE95-4422-9A8C-4BC08D649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88FEF-6525-4930-A883-E1CF497B546C}"/>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71472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7CF7-874C-4DA6-8D51-2D8B73785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5851B7-F5D3-43B4-95E8-B113E2FEC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96244-3F9D-44E9-842D-DF760A8C8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A2595-9803-4066-8DB5-D04F5CB41FB2}"/>
              </a:ext>
            </a:extLst>
          </p:cNvPr>
          <p:cNvSpPr>
            <a:spLocks noGrp="1"/>
          </p:cNvSpPr>
          <p:nvPr>
            <p:ph type="dt" sz="half" idx="10"/>
          </p:nvPr>
        </p:nvSpPr>
        <p:spPr/>
        <p:txBody>
          <a:bodyPr/>
          <a:lstStyle/>
          <a:p>
            <a:fld id="{1E7CC297-2FAD-4F7B-83CC-BCDE0E7D7657}" type="datetimeFigureOut">
              <a:rPr lang="en-US" smtClean="0"/>
              <a:t>12/20/2021</a:t>
            </a:fld>
            <a:endParaRPr lang="en-US"/>
          </a:p>
        </p:txBody>
      </p:sp>
      <p:sp>
        <p:nvSpPr>
          <p:cNvPr id="6" name="Footer Placeholder 5">
            <a:extLst>
              <a:ext uri="{FF2B5EF4-FFF2-40B4-BE49-F238E27FC236}">
                <a16:creationId xmlns:a16="http://schemas.microsoft.com/office/drawing/2014/main" id="{86AB8876-FFEC-4935-8787-378378A0F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5E41E-E8B1-46CD-9167-8E2AE09CC4F6}"/>
              </a:ext>
            </a:extLst>
          </p:cNvPr>
          <p:cNvSpPr>
            <a:spLocks noGrp="1"/>
          </p:cNvSpPr>
          <p:nvPr>
            <p:ph type="sldNum" sz="quarter" idx="12"/>
          </p:nvPr>
        </p:nvSpPr>
        <p:spPr/>
        <p:txBody>
          <a:bodyPr/>
          <a:lstStyle/>
          <a:p>
            <a:fld id="{D55E4222-952F-41AF-8C74-A55C7770E64B}" type="slidenum">
              <a:rPr lang="en-US" smtClean="0"/>
              <a:t>‹#›</a:t>
            </a:fld>
            <a:endParaRPr lang="en-US"/>
          </a:p>
        </p:txBody>
      </p:sp>
    </p:spTree>
    <p:extLst>
      <p:ext uri="{BB962C8B-B14F-4D97-AF65-F5344CB8AC3E}">
        <p14:creationId xmlns:p14="http://schemas.microsoft.com/office/powerpoint/2010/main" val="248854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E3FECD-30BA-434A-9DE7-75D537C366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C30EFD-446C-412F-B3FD-0073735EF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11DC0-2AB3-414E-9127-5DAFB364E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CC297-2FAD-4F7B-83CC-BCDE0E7D7657}" type="datetimeFigureOut">
              <a:rPr lang="en-US" smtClean="0"/>
              <a:t>12/20/2021</a:t>
            </a:fld>
            <a:endParaRPr lang="en-US"/>
          </a:p>
        </p:txBody>
      </p:sp>
      <p:sp>
        <p:nvSpPr>
          <p:cNvPr id="5" name="Footer Placeholder 4">
            <a:extLst>
              <a:ext uri="{FF2B5EF4-FFF2-40B4-BE49-F238E27FC236}">
                <a16:creationId xmlns:a16="http://schemas.microsoft.com/office/drawing/2014/main" id="{C5615248-4C63-49BA-AEBF-F3F9C88BE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F886AD-755B-4743-8DAB-A77D53C129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E4222-952F-41AF-8C74-A55C7770E64B}" type="slidenum">
              <a:rPr lang="en-US" smtClean="0"/>
              <a:t>‹#›</a:t>
            </a:fld>
            <a:endParaRPr lang="en-US"/>
          </a:p>
        </p:txBody>
      </p:sp>
    </p:spTree>
    <p:extLst>
      <p:ext uri="{BB962C8B-B14F-4D97-AF65-F5344CB8AC3E}">
        <p14:creationId xmlns:p14="http://schemas.microsoft.com/office/powerpoint/2010/main" val="3946025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762C45-A6CC-6146-BBF1-C461EA7A781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6798" y="35992"/>
            <a:ext cx="2789604" cy="530917"/>
          </a:xfrm>
          <a:prstGeom prst="rect">
            <a:avLst/>
          </a:prstGeom>
        </p:spPr>
      </p:pic>
      <p:cxnSp>
        <p:nvCxnSpPr>
          <p:cNvPr id="7" name="Straight Connector 6">
            <a:extLst>
              <a:ext uri="{FF2B5EF4-FFF2-40B4-BE49-F238E27FC236}">
                <a16:creationId xmlns:a16="http://schemas.microsoft.com/office/drawing/2014/main" id="{4ED84429-DA26-C940-A2F3-D755E0C87BBB}"/>
              </a:ext>
            </a:extLst>
          </p:cNvPr>
          <p:cNvCxnSpPr>
            <a:cxnSpLocks/>
          </p:cNvCxnSpPr>
          <p:nvPr/>
        </p:nvCxnSpPr>
        <p:spPr>
          <a:xfrm>
            <a:off x="156803" y="606793"/>
            <a:ext cx="11825404" cy="1"/>
          </a:xfrm>
          <a:prstGeom prst="line">
            <a:avLst/>
          </a:prstGeom>
          <a:ln w="1905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2"/>
          </p:nvPr>
        </p:nvSpPr>
        <p:spPr>
          <a:xfrm>
            <a:off x="9448801" y="6508400"/>
            <a:ext cx="2743200" cy="365125"/>
          </a:xfrm>
        </p:spPr>
        <p:txBody>
          <a:bodyPr/>
          <a:lstStyle/>
          <a:p>
            <a:fld id="{5F241DE0-EE94-A94D-9098-56573BAE55D8}" type="slidenum">
              <a:rPr lang="en-US" smtClean="0"/>
              <a:t>1</a:t>
            </a:fld>
            <a:endParaRPr lang="en-US" dirty="0"/>
          </a:p>
        </p:txBody>
      </p:sp>
      <p:sp>
        <p:nvSpPr>
          <p:cNvPr id="10" name="Title 1"/>
          <p:cNvSpPr txBox="1">
            <a:spLocks/>
          </p:cNvSpPr>
          <p:nvPr/>
        </p:nvSpPr>
        <p:spPr>
          <a:xfrm>
            <a:off x="3530281" y="44803"/>
            <a:ext cx="8451927" cy="551883"/>
          </a:xfrm>
          <a:prstGeom prst="rect">
            <a:avLst/>
          </a:prstGeom>
        </p:spPr>
        <p:txBody>
          <a:bodyPr vert="horz" lIns="94957" tIns="47479" rIns="94957" bIns="4747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dirty="0">
                <a:solidFill>
                  <a:schemeClr val="accent1">
                    <a:lumMod val="75000"/>
                  </a:schemeClr>
                </a:solidFill>
                <a:latin typeface="Calibri" panose="020F0502020204030204" pitchFamily="34" charset="0"/>
                <a:ea typeface="Arial" charset="0"/>
                <a:cs typeface="Calibri" panose="020F0502020204030204" pitchFamily="34" charset="0"/>
              </a:rPr>
              <a:t>Green House Gas Protocol</a:t>
            </a:r>
          </a:p>
        </p:txBody>
      </p:sp>
      <p:sp>
        <p:nvSpPr>
          <p:cNvPr id="8" name="Content Placeholder 2">
            <a:extLst>
              <a:ext uri="{FF2B5EF4-FFF2-40B4-BE49-F238E27FC236}">
                <a16:creationId xmlns:a16="http://schemas.microsoft.com/office/drawing/2014/main" id="{E1141444-21CD-4B3F-AA90-30A497AC01F6}"/>
              </a:ext>
            </a:extLst>
          </p:cNvPr>
          <p:cNvSpPr>
            <a:spLocks noGrp="1"/>
          </p:cNvSpPr>
          <p:nvPr>
            <p:ph idx="1"/>
          </p:nvPr>
        </p:nvSpPr>
        <p:spPr>
          <a:xfrm>
            <a:off x="156803" y="740702"/>
            <a:ext cx="11825404" cy="5043133"/>
          </a:xfrm>
        </p:spPr>
        <p:txBody>
          <a:bodyPr>
            <a:normAutofit/>
          </a:bodyPr>
          <a:lstStyle/>
          <a:p>
            <a:pPr marL="0" indent="0">
              <a:spcAft>
                <a:spcPts val="665"/>
              </a:spcAft>
              <a:buClr>
                <a:schemeClr val="accent6"/>
              </a:buClr>
              <a:buNone/>
            </a:pPr>
            <a:r>
              <a:rPr lang="en-US" sz="2133" dirty="0"/>
              <a:t>	</a:t>
            </a:r>
          </a:p>
          <a:p>
            <a:pPr>
              <a:spcAft>
                <a:spcPts val="665"/>
              </a:spcAft>
              <a:buClr>
                <a:schemeClr val="accent6"/>
              </a:buClr>
              <a:buFont typeface="Wingdings" panose="05000000000000000000" pitchFamily="2" charset="2"/>
              <a:buChar char="§"/>
            </a:pPr>
            <a:endParaRPr lang="en-US" sz="2133" dirty="0"/>
          </a:p>
          <a:p>
            <a:pPr>
              <a:spcAft>
                <a:spcPts val="665"/>
              </a:spcAft>
              <a:buClr>
                <a:schemeClr val="accent6"/>
              </a:buClr>
              <a:buFont typeface="Wingdings" panose="05000000000000000000" pitchFamily="2" charset="2"/>
              <a:buChar char="§"/>
            </a:pPr>
            <a:endParaRPr lang="en-US" sz="2133" dirty="0"/>
          </a:p>
        </p:txBody>
      </p:sp>
      <p:sp>
        <p:nvSpPr>
          <p:cNvPr id="11" name="Content Placeholder 2">
            <a:extLst>
              <a:ext uri="{FF2B5EF4-FFF2-40B4-BE49-F238E27FC236}">
                <a16:creationId xmlns:a16="http://schemas.microsoft.com/office/drawing/2014/main" id="{BEA6CF3C-7370-DE4B-B362-763840C69FBB}"/>
              </a:ext>
            </a:extLst>
          </p:cNvPr>
          <p:cNvSpPr txBox="1">
            <a:spLocks/>
          </p:cNvSpPr>
          <p:nvPr/>
        </p:nvSpPr>
        <p:spPr>
          <a:xfrm>
            <a:off x="156798" y="740702"/>
            <a:ext cx="5010425" cy="5752709"/>
          </a:xfrm>
          <a:prstGeom prst="rect">
            <a:avLst/>
          </a:prstGeom>
        </p:spPr>
        <p:txBody>
          <a:bodyPr vert="horz" lIns="108837" tIns="54419" rIns="108837" bIns="54419" rtlCol="0">
            <a:normAutofit/>
          </a:bodyPr>
          <a:lstStyle>
            <a:lvl1pPr marL="204070" indent="-204070" algn="l" defTabSz="816282" rtl="0" eaLnBrk="1" latinLnBrk="0" hangingPunct="1">
              <a:lnSpc>
                <a:spcPct val="90000"/>
              </a:lnSpc>
              <a:spcBef>
                <a:spcPts val="893"/>
              </a:spcBef>
              <a:buFont typeface="Arial" panose="020B0604020202020204" pitchFamily="34" charset="0"/>
              <a:buChar char="•"/>
              <a:defRPr sz="2500" kern="1200">
                <a:solidFill>
                  <a:schemeClr val="tx1"/>
                </a:solidFill>
                <a:latin typeface="+mn-lt"/>
                <a:ea typeface="+mn-ea"/>
                <a:cs typeface="+mn-cs"/>
              </a:defRPr>
            </a:lvl1pPr>
            <a:lvl2pPr marL="612211" indent="-204070" algn="l" defTabSz="816282" rtl="0" eaLnBrk="1" latinLnBrk="0" hangingPunct="1">
              <a:lnSpc>
                <a:spcPct val="90000"/>
              </a:lnSpc>
              <a:spcBef>
                <a:spcPts val="446"/>
              </a:spcBef>
              <a:buFont typeface="Arial" panose="020B0604020202020204" pitchFamily="34" charset="0"/>
              <a:buChar char="•"/>
              <a:defRPr sz="2200" kern="1200">
                <a:solidFill>
                  <a:schemeClr val="tx1"/>
                </a:solidFill>
                <a:latin typeface="+mn-lt"/>
                <a:ea typeface="+mn-ea"/>
                <a:cs typeface="+mn-cs"/>
              </a:defRPr>
            </a:lvl2pPr>
            <a:lvl3pPr marL="1020353" indent="-204070" algn="l" defTabSz="816282" rtl="0" eaLnBrk="1" latinLnBrk="0" hangingPunct="1">
              <a:lnSpc>
                <a:spcPct val="90000"/>
              </a:lnSpc>
              <a:spcBef>
                <a:spcPts val="446"/>
              </a:spcBef>
              <a:buFont typeface="Arial" panose="020B0604020202020204" pitchFamily="34" charset="0"/>
              <a:buChar char="•"/>
              <a:defRPr sz="1800" kern="1200">
                <a:solidFill>
                  <a:schemeClr val="tx1"/>
                </a:solidFill>
                <a:latin typeface="+mn-lt"/>
                <a:ea typeface="+mn-ea"/>
                <a:cs typeface="+mn-cs"/>
              </a:defRPr>
            </a:lvl3pPr>
            <a:lvl4pPr marL="1428494" indent="-204070" algn="l" defTabSz="81628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4pPr>
            <a:lvl5pPr marL="1836635" indent="-204070" algn="l" defTabSz="81628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5pPr>
            <a:lvl6pPr marL="2244776" indent="-204070" algn="l" defTabSz="81628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917" indent="-204070" algn="l" defTabSz="81628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1058" indent="-204070" algn="l" defTabSz="81628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9199" indent="-204070" algn="l" defTabSz="816282"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pPr marL="0" indent="0">
              <a:spcAft>
                <a:spcPts val="665"/>
              </a:spcAft>
              <a:buClr>
                <a:schemeClr val="accent6"/>
              </a:buClr>
              <a:buNone/>
            </a:pPr>
            <a:r>
              <a:rPr lang="en-US" sz="2133" dirty="0">
                <a:solidFill>
                  <a:srgbClr val="00B050"/>
                </a:solidFill>
              </a:rPr>
              <a:t>Scope 1 – All Direct Emissions </a:t>
            </a:r>
            <a:r>
              <a:rPr lang="en-US" sz="2133" dirty="0"/>
              <a:t>from the activities of an organization or under their control.  This includes fuel combustion on site such as gas boilers, fleet vehicles and air conditioning leaks.</a:t>
            </a:r>
          </a:p>
          <a:p>
            <a:pPr marL="0" indent="0">
              <a:spcAft>
                <a:spcPts val="665"/>
              </a:spcAft>
              <a:buClr>
                <a:schemeClr val="accent6"/>
              </a:buClr>
              <a:buNone/>
            </a:pPr>
            <a:r>
              <a:rPr lang="en-US" sz="2133" dirty="0">
                <a:solidFill>
                  <a:srgbClr val="00B050"/>
                </a:solidFill>
              </a:rPr>
              <a:t>Scope 2 – Indirect Emissions </a:t>
            </a:r>
            <a:r>
              <a:rPr lang="en-US" sz="2133" dirty="0"/>
              <a:t>from electricity purchased and used by the organization.  Emissions are created during the production of the energy that is eventually used by the organization.</a:t>
            </a:r>
          </a:p>
          <a:p>
            <a:pPr marL="0" indent="0">
              <a:spcAft>
                <a:spcPts val="665"/>
              </a:spcAft>
              <a:buClr>
                <a:schemeClr val="accent6"/>
              </a:buClr>
              <a:buNone/>
            </a:pPr>
            <a:r>
              <a:rPr lang="en-US" sz="2133" dirty="0">
                <a:solidFill>
                  <a:srgbClr val="00B050"/>
                </a:solidFill>
              </a:rPr>
              <a:t>Scope 3 – All Other Indirect Emissions</a:t>
            </a:r>
            <a:r>
              <a:rPr lang="en-US" sz="2133" dirty="0"/>
              <a:t> from activities of the organization occurring from sources that they do not own or control.  These are usually the greatest share of the carbon footprint covering emissions associated with business travel, procurement, waste and water.</a:t>
            </a:r>
          </a:p>
          <a:p>
            <a:pPr marL="0" indent="0">
              <a:spcAft>
                <a:spcPts val="665"/>
              </a:spcAft>
              <a:buClr>
                <a:schemeClr val="accent6"/>
              </a:buClr>
              <a:buNone/>
            </a:pPr>
            <a:endParaRPr lang="en-US" sz="2133" b="1" u="sng" dirty="0"/>
          </a:p>
        </p:txBody>
      </p:sp>
      <p:sp>
        <p:nvSpPr>
          <p:cNvPr id="17" name="Rectangle 16">
            <a:extLst>
              <a:ext uri="{FF2B5EF4-FFF2-40B4-BE49-F238E27FC236}">
                <a16:creationId xmlns:a16="http://schemas.microsoft.com/office/drawing/2014/main" id="{A20439C8-F270-46EE-8B1A-1BE69A6A884F}"/>
              </a:ext>
            </a:extLst>
          </p:cNvPr>
          <p:cNvSpPr/>
          <p:nvPr/>
        </p:nvSpPr>
        <p:spPr>
          <a:xfrm>
            <a:off x="0" y="6557467"/>
            <a:ext cx="12192000" cy="301006"/>
          </a:xfrm>
          <a:prstGeom prst="rect">
            <a:avLst/>
          </a:prstGeom>
        </p:spPr>
        <p:txBody>
          <a:bodyPr wrap="square" lIns="94957" tIns="47479" rIns="94957" bIns="47479">
            <a:spAutoFit/>
          </a:bodyPr>
          <a:lstStyle/>
          <a:p>
            <a:pPr algn="ctr"/>
            <a:r>
              <a:rPr lang="en-US" sz="1333" dirty="0">
                <a:latin typeface="Calibri" panose="020F0502020204030204" pitchFamily="34" charset="0"/>
                <a:ea typeface="Arial" charset="0"/>
                <a:cs typeface="Calibri" panose="020F0502020204030204" pitchFamily="34" charset="0"/>
              </a:rPr>
              <a:t>By accepting this document, the receiving party agrees to treat it as CONFIDENTIAL COMMERCIAL INFORMATION</a:t>
            </a:r>
            <a:endParaRPr lang="en-GB" sz="1333" dirty="0">
              <a:latin typeface="Calibri" panose="020F0502020204030204" pitchFamily="34" charset="0"/>
              <a:ea typeface="Arial" charset="0"/>
              <a:cs typeface="Calibri" panose="020F0502020204030204" pitchFamily="34" charset="0"/>
            </a:endParaRPr>
          </a:p>
        </p:txBody>
      </p:sp>
      <p:pic>
        <p:nvPicPr>
          <p:cNvPr id="12" name="Picture 11">
            <a:extLst>
              <a:ext uri="{FF2B5EF4-FFF2-40B4-BE49-F238E27FC236}">
                <a16:creationId xmlns:a16="http://schemas.microsoft.com/office/drawing/2014/main" id="{4F7398D1-BDD2-4368-AB76-AAF19B71AB9F}"/>
              </a:ext>
            </a:extLst>
          </p:cNvPr>
          <p:cNvPicPr/>
          <p:nvPr/>
        </p:nvPicPr>
        <p:blipFill>
          <a:blip r:embed="rId5"/>
          <a:stretch>
            <a:fillRect/>
          </a:stretch>
        </p:blipFill>
        <p:spPr>
          <a:xfrm>
            <a:off x="5443268" y="1173192"/>
            <a:ext cx="6538939" cy="4226942"/>
          </a:xfrm>
          <a:prstGeom prst="rect">
            <a:avLst/>
          </a:prstGeom>
        </p:spPr>
      </p:pic>
    </p:spTree>
    <p:extLst>
      <p:ext uri="{BB962C8B-B14F-4D97-AF65-F5344CB8AC3E}">
        <p14:creationId xmlns:p14="http://schemas.microsoft.com/office/powerpoint/2010/main" val="1905434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9628</TotalTime>
  <Words>135</Words>
  <Application>Microsoft Office PowerPoint</Application>
  <PresentationFormat>Widescreen</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Venezuela Petroleum  Industry</dc:title>
  <dc:creator>Ali Moshiri</dc:creator>
  <cp:lastModifiedBy>N S Avocato</cp:lastModifiedBy>
  <cp:revision>31</cp:revision>
  <cp:lastPrinted>2021-09-09T15:01:34Z</cp:lastPrinted>
  <dcterms:created xsi:type="dcterms:W3CDTF">2021-08-18T00:45:00Z</dcterms:created>
  <dcterms:modified xsi:type="dcterms:W3CDTF">2021-12-20T20:40:09Z</dcterms:modified>
</cp:coreProperties>
</file>